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99" r:id="rId2"/>
    <p:sldId id="265" r:id="rId3"/>
    <p:sldId id="356" r:id="rId4"/>
    <p:sldId id="355" r:id="rId5"/>
    <p:sldId id="358" r:id="rId6"/>
    <p:sldId id="354" r:id="rId7"/>
    <p:sldId id="359" r:id="rId8"/>
    <p:sldId id="360" r:id="rId9"/>
    <p:sldId id="361" r:id="rId10"/>
    <p:sldId id="362" r:id="rId11"/>
    <p:sldId id="363" r:id="rId12"/>
    <p:sldId id="364" r:id="rId13"/>
    <p:sldId id="366" r:id="rId14"/>
    <p:sldId id="365" r:id="rId15"/>
    <p:sldId id="367" r:id="rId16"/>
    <p:sldId id="368" r:id="rId17"/>
    <p:sldId id="382" r:id="rId18"/>
    <p:sldId id="383" r:id="rId19"/>
    <p:sldId id="384" r:id="rId20"/>
    <p:sldId id="386" r:id="rId21"/>
    <p:sldId id="380" r:id="rId22"/>
    <p:sldId id="381" r:id="rId23"/>
    <p:sldId id="379" r:id="rId24"/>
    <p:sldId id="387" r:id="rId25"/>
    <p:sldId id="369" r:id="rId26"/>
    <p:sldId id="372" r:id="rId27"/>
    <p:sldId id="370" r:id="rId28"/>
    <p:sldId id="373" r:id="rId29"/>
    <p:sldId id="374" r:id="rId30"/>
    <p:sldId id="375" r:id="rId31"/>
    <p:sldId id="376" r:id="rId32"/>
    <p:sldId id="377" r:id="rId33"/>
    <p:sldId id="371" r:id="rId34"/>
    <p:sldId id="378" r:id="rId3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F1C07-844E-4A8A-9CCD-A51040338BC8}" type="datetimeFigureOut">
              <a:rPr lang="nl-NL" smtClean="0"/>
              <a:pPr/>
              <a:t>16-9-2012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9A106-63DB-45E5-8A4F-40DF87AA725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14</a:t>
            </a:fld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15</a:t>
            </a:fld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16</a:t>
            </a:fld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17</a:t>
            </a:fld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18</a:t>
            </a:fld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19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20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21</a:t>
            </a:fld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22</a:t>
            </a:fld>
            <a:endParaRPr lang="nl-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25</a:t>
            </a:fld>
            <a:endParaRPr lang="nl-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26</a:t>
            </a:fld>
            <a:endParaRPr lang="nl-N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27</a:t>
            </a:fld>
            <a:endParaRPr lang="nl-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28</a:t>
            </a:fld>
            <a:endParaRPr lang="nl-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29</a:t>
            </a:fld>
            <a:endParaRPr lang="nl-N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30</a:t>
            </a:fld>
            <a:endParaRPr lang="nl-N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31</a:t>
            </a:fld>
            <a:endParaRPr lang="nl-N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33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C68F8-B28D-4689-BC0A-576E194BFB60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BDBF4-3384-445E-83C7-090B75081AFF}" type="datetime1">
              <a:rPr lang="nl-NL" smtClean="0"/>
              <a:t>16-9-2012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6BFD5-3C1B-4A11-A5F8-DDC33504A170}" type="datetime1">
              <a:rPr lang="nl-NL" smtClean="0"/>
              <a:t>16-9-2012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D392F-6EC6-42D6-AE8A-F5671F6839DE}" type="datetime1">
              <a:rPr lang="nl-NL" smtClean="0"/>
              <a:t>16-9-2012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20C3D-D226-477B-94B9-830425055AF1}" type="datetime1">
              <a:rPr lang="nl-NL" smtClean="0"/>
              <a:t>16-9-2012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17AC-71FA-4C0B-8FEE-BC6A157EAE3B}" type="datetime1">
              <a:rPr lang="nl-NL" smtClean="0"/>
              <a:t>16-9-2012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F9A2D-75DA-4F97-B1E4-E7DEE73544A8}" type="datetime1">
              <a:rPr lang="nl-NL" smtClean="0"/>
              <a:t>16-9-2012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A92F6-DFA6-442B-A842-DA595DF3D847}" type="datetime1">
              <a:rPr lang="nl-NL" smtClean="0"/>
              <a:t>16-9-2012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45266-947C-4244-A6C0-8126B079320F}" type="datetime1">
              <a:rPr lang="nl-NL" smtClean="0"/>
              <a:t>16-9-2012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F63B8-BD43-4BE4-AAD5-71402A7857E8}" type="datetime1">
              <a:rPr lang="nl-NL" smtClean="0"/>
              <a:t>16-9-2012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880B9-C1A5-45BA-A38B-C7CEB6D9FF35}" type="datetime1">
              <a:rPr lang="nl-NL" smtClean="0"/>
              <a:t>16-9-2012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E7AC2-76E8-444D-A2BE-18F4639FABD2}" type="datetime1">
              <a:rPr lang="nl-NL" smtClean="0"/>
              <a:t>16-9-2012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5708A-3345-4ADF-B80A-AA75183AD042}" type="datetime1">
              <a:rPr lang="nl-NL" smtClean="0"/>
              <a:t>16-9-2012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Contract 2, hst 8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18A19-68FA-4D39-887A-94DA56E7172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smtClean="0"/>
              <a:t>Hartelijk welkom bij de </a:t>
            </a:r>
            <a:br>
              <a:rPr lang="nl-NL" smtClean="0"/>
            </a:br>
            <a:r>
              <a:rPr lang="nl-NL" smtClean="0"/>
              <a:t>Nederlandse Bridge Academie</a:t>
            </a:r>
            <a:endParaRPr lang="nl-N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64088" y="4360222"/>
            <a:ext cx="2470054" cy="1549017"/>
          </a:xfrm>
        </p:spPr>
      </p:pic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3214678" y="2071678"/>
            <a:ext cx="3429024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Hoofdstuk 8</a:t>
            </a:r>
          </a:p>
          <a:p>
            <a:endParaRPr lang="nl-NL" dirty="0" smtClean="0"/>
          </a:p>
          <a:p>
            <a:r>
              <a:rPr lang="nl-NL" dirty="0" smtClean="0"/>
              <a:t>De </a:t>
            </a:r>
            <a:r>
              <a:rPr lang="nl-NL" dirty="0" err="1" smtClean="0"/>
              <a:t>preëmptieve</a:t>
            </a:r>
            <a:r>
              <a:rPr lang="nl-NL" dirty="0" smtClean="0"/>
              <a:t> opening</a:t>
            </a:r>
            <a:endParaRPr lang="nl-N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2071678"/>
            <a:ext cx="1571636" cy="2106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714348" y="785794"/>
            <a:ext cx="307183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AVB9862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noord	oost	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3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nl-NL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preëmptief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1000100" y="928670"/>
            <a:ext cx="6858048" cy="25545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err="1" smtClean="0">
                <a:latin typeface="Arial" pitchFamily="34" charset="0"/>
                <a:cs typeface="Arial" pitchFamily="34" charset="0"/>
              </a:rPr>
              <a:t>Preëmptieve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opening: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Niet kwetsbaar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: + 3 slagen	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Kwetsbaar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: + 2 slagen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7" name="Tekstvak 6"/>
          <p:cNvSpPr txBox="1"/>
          <p:nvPr/>
        </p:nvSpPr>
        <p:spPr>
          <a:xfrm>
            <a:off x="1000100" y="928670"/>
            <a:ext cx="6858048" cy="25545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err="1" smtClean="0">
                <a:latin typeface="Arial" pitchFamily="34" charset="0"/>
                <a:cs typeface="Arial" pitchFamily="34" charset="0"/>
              </a:rPr>
              <a:t>Preëmptieve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opening:</a:t>
            </a:r>
          </a:p>
          <a:p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Niet kwetsbaar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: + 3 slagen	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Kwetsbaar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: + 2 slagen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071538" y="3857628"/>
            <a:ext cx="6786610" cy="193899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 smtClean="0"/>
              <a:t>Als je gedoubleerd down gaat mag je niet meer dan </a:t>
            </a:r>
          </a:p>
          <a:p>
            <a:pPr algn="ctr"/>
            <a:r>
              <a:rPr lang="nl-NL" sz="4000" b="1" dirty="0" smtClean="0">
                <a:solidFill>
                  <a:srgbClr val="FF0000"/>
                </a:solidFill>
              </a:rPr>
              <a:t>500 punten </a:t>
            </a:r>
            <a:r>
              <a:rPr lang="nl-NL" sz="4000" b="1" dirty="0" smtClean="0"/>
              <a:t>verliezen!</a:t>
            </a:r>
            <a:endParaRPr lang="nl-NL" sz="4000" b="1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571876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noord	oost	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500034" y="785794"/>
            <a:ext cx="3286148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HVB97642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</a:t>
            </a:r>
            <a:endParaRPr lang="nl-NL" sz="4000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13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500034" y="785794"/>
            <a:ext cx="3286148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HVB97642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98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571876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noord	oost	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(kwetsbaar)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1538" y="5286388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noord	oost	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4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(niet kwetsbaar)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14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noord	oost	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pas		   ?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AH3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A543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B986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15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571876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noord	oost	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4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(kwetsbaar)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071538" y="5286388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noord	oost	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pas	(niet kwetsbaar)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AH3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A543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B986</a:t>
            </a:r>
            <a:endParaRPr lang="nl-NL" sz="4000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16</a:t>
            </a:fld>
            <a:endParaRPr lang="nl-NL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noord	oost	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   ?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HV7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AB1093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HB43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17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7543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noord	oost	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(een opening</a:t>
            </a:r>
          </a:p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en een goede vijfkaart)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HV7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AB1093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HB43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18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noord	oost	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 3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   ?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HV97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A973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HB43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19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noord	oost	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 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B1074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AV82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81588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noord	oost	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 3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   </a:t>
            </a:r>
            <a:r>
              <a:rPr lang="nl-NL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nl-NL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(informatie-</a:t>
            </a:r>
          </a:p>
          <a:p>
            <a:r>
              <a:rPr lang="nl-NL" sz="2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				</a:t>
            </a:r>
            <a:r>
              <a:rPr lang="nl-NL" sz="2800" b="1" dirty="0" smtClean="0">
                <a:latin typeface="Arial" pitchFamily="34" charset="0"/>
                <a:cs typeface="Arial" pitchFamily="34" charset="0"/>
              </a:rPr>
              <a:t> doublet)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HV97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A973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HB43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20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noord	oost	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   ?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HV7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AB3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HVB43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V6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21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noord	oost	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 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	 3SA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HV7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AB3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HVB43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V6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22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1438"/>
          </a:xfrm>
        </p:spPr>
        <p:txBody>
          <a:bodyPr>
            <a:normAutofit fontScale="90000"/>
          </a:bodyPr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endParaRPr lang="nl-NL" sz="4000" b="1" dirty="0" smtClean="0"/>
          </a:p>
          <a:p>
            <a:pPr>
              <a:buNone/>
            </a:pPr>
            <a:r>
              <a:rPr lang="nl-NL" sz="4000" b="1" dirty="0" smtClean="0"/>
              <a:t>	Als de tegenpartij </a:t>
            </a:r>
            <a:r>
              <a:rPr lang="nl-NL" sz="4000" b="1" dirty="0" err="1" smtClean="0"/>
              <a:t>preëmptief</a:t>
            </a:r>
            <a:r>
              <a:rPr lang="nl-NL" sz="4000" b="1" dirty="0" smtClean="0"/>
              <a:t> heeft geopend kun je bieden als je (minstens) een opening hebt:</a:t>
            </a:r>
          </a:p>
          <a:p>
            <a:pPr>
              <a:buNone/>
            </a:pPr>
            <a:endParaRPr lang="nl-NL" sz="4000" b="1" dirty="0" smtClean="0"/>
          </a:p>
          <a:p>
            <a:pPr>
              <a:buFontTx/>
              <a:buChar char="-"/>
            </a:pPr>
            <a:r>
              <a:rPr lang="nl-NL" sz="4000" b="1" dirty="0" smtClean="0"/>
              <a:t>Een goede vijfkaart in </a:t>
            </a:r>
            <a:r>
              <a:rPr lang="nl-NL" sz="4000" b="1" dirty="0" smtClean="0">
                <a:solidFill>
                  <a:srgbClr val="FF0000"/>
                </a:solidFill>
                <a:cs typeface="Arial"/>
              </a:rPr>
              <a:t>♥</a:t>
            </a:r>
            <a:r>
              <a:rPr lang="nl-NL" sz="4000" dirty="0"/>
              <a:t> </a:t>
            </a:r>
            <a:r>
              <a:rPr lang="nl-NL" sz="4000" b="1" dirty="0" smtClean="0"/>
              <a:t>of </a:t>
            </a:r>
            <a:r>
              <a:rPr lang="nl-NL" sz="4000" b="1" dirty="0" smtClean="0">
                <a:cs typeface="Arial"/>
              </a:rPr>
              <a:t>♠ (12-15)</a:t>
            </a:r>
          </a:p>
          <a:p>
            <a:pPr>
              <a:buFontTx/>
              <a:buChar char="-"/>
            </a:pPr>
            <a:r>
              <a:rPr lang="nl-NL" sz="4000" b="1" dirty="0" smtClean="0">
                <a:cs typeface="Arial"/>
              </a:rPr>
              <a:t>Doublet: ‘gewoon’ of 16+</a:t>
            </a:r>
          </a:p>
          <a:p>
            <a:pPr>
              <a:buFontTx/>
              <a:buChar char="-"/>
            </a:pPr>
            <a:r>
              <a:rPr lang="nl-NL" sz="4000" b="1" dirty="0" smtClean="0">
                <a:cs typeface="Arial"/>
              </a:rPr>
              <a:t>SA (met dekking in de geboden kleur)</a:t>
            </a:r>
          </a:p>
          <a:p>
            <a:pPr>
              <a:buFontTx/>
              <a:buChar char="-"/>
            </a:pPr>
            <a:endParaRPr lang="nl-NL" sz="4000" b="1" dirty="0" smtClean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 dirty="0" smtClean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23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1438"/>
          </a:xfrm>
        </p:spPr>
        <p:txBody>
          <a:bodyPr>
            <a:normAutofit fontScale="90000"/>
          </a:bodyPr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endParaRPr lang="nl-NL" sz="4000" b="1" dirty="0" smtClean="0"/>
          </a:p>
          <a:p>
            <a:pPr algn="ctr">
              <a:buNone/>
            </a:pPr>
            <a:endParaRPr lang="nl-NL" sz="6600" b="1" dirty="0" smtClean="0"/>
          </a:p>
          <a:p>
            <a:pPr algn="ctr">
              <a:buNone/>
            </a:pPr>
            <a:r>
              <a:rPr lang="nl-NL" sz="6600" b="1" dirty="0" smtClean="0"/>
              <a:t>Herwaarderen</a:t>
            </a:r>
            <a:endParaRPr lang="nl-NL" sz="6600" b="1" dirty="0" smtClean="0">
              <a:cs typeface="Arial"/>
            </a:endParaRPr>
          </a:p>
          <a:p>
            <a:pPr>
              <a:buFontTx/>
              <a:buChar char="-"/>
            </a:pPr>
            <a:endParaRPr lang="nl-NL" sz="4000" b="1" dirty="0" smtClean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 dirty="0" smtClean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24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928662" y="785794"/>
            <a:ext cx="2786082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HVB97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H985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571876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noord	oost	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25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571876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noord	oost	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928662" y="785794"/>
            <a:ext cx="2786082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HVB97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H985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26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571876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noord	oost	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pas		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A832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87543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27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571876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noord	oost	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pas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A832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87543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28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571876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noord	oost	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pas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	 </a:t>
            </a:r>
            <a:r>
              <a:rPr lang="nl-NL" sz="4000" b="1" dirty="0" smtClean="0">
                <a:latin typeface="Arial"/>
                <a:cs typeface="Arial"/>
              </a:rPr>
              <a:t>pas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928662" y="785794"/>
            <a:ext cx="2786082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HVB97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H985</a:t>
            </a:r>
            <a:endParaRPr lang="nl-NL" sz="4000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29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noord	oost	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1SA 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  <p:sp>
        <p:nvSpPr>
          <p:cNvPr id="10" name="Tekstvak 9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B1074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AV82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571876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noord	oost	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pas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	 </a:t>
            </a:r>
            <a:r>
              <a:rPr lang="nl-NL" sz="4000" b="1" dirty="0" smtClean="0">
                <a:latin typeface="Arial"/>
                <a:cs typeface="Arial"/>
              </a:rPr>
              <a:t>pas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	</a:t>
            </a:r>
            <a:r>
              <a:rPr lang="nl-NL" sz="2800" b="1" dirty="0" smtClean="0">
                <a:latin typeface="Arial"/>
                <a:cs typeface="Arial"/>
              </a:rPr>
              <a:t>(13+3=16 </a:t>
            </a:r>
            <a:r>
              <a:rPr lang="nl-NL" sz="2800" b="1" dirty="0" err="1" smtClean="0">
                <a:latin typeface="Arial"/>
                <a:cs typeface="Arial"/>
              </a:rPr>
              <a:t>pnt</a:t>
            </a:r>
            <a:r>
              <a:rPr lang="nl-NL" sz="2800" b="1" dirty="0" smtClean="0">
                <a:latin typeface="Arial"/>
                <a:cs typeface="Arial"/>
              </a:rPr>
              <a:t>)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nl-NL" sz="4000" b="1" dirty="0" smtClean="0">
                <a:latin typeface="Arial"/>
                <a:cs typeface="Arial"/>
              </a:rPr>
              <a:t>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928662" y="785794"/>
            <a:ext cx="2786082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HVB97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H985</a:t>
            </a:r>
            <a:endParaRPr lang="nl-NL" sz="4000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30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571876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noord	oost	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pas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	 </a:t>
            </a:r>
            <a:r>
              <a:rPr lang="nl-NL" sz="4000" b="1" dirty="0" smtClean="0">
                <a:latin typeface="Arial"/>
                <a:cs typeface="Arial"/>
              </a:rPr>
              <a:t>pas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/>
                <a:cs typeface="Arial"/>
              </a:rPr>
              <a:t>	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pas 	   ?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A832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87543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31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571876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noord	oost	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pas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	 </a:t>
            </a:r>
            <a:r>
              <a:rPr lang="nl-NL" sz="4000" b="1" dirty="0" smtClean="0">
                <a:latin typeface="Arial"/>
                <a:cs typeface="Arial"/>
              </a:rPr>
              <a:t>pas</a:t>
            </a:r>
          </a:p>
          <a:p>
            <a:r>
              <a:rPr lang="nl-NL" sz="4000" b="1" dirty="0" smtClean="0">
                <a:latin typeface="Arial"/>
                <a:cs typeface="Arial"/>
              </a:rPr>
              <a:t> 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/>
                <a:cs typeface="Arial"/>
              </a:rPr>
              <a:t>	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pas 	  4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2800" b="1" dirty="0" smtClean="0">
                <a:latin typeface="Arial"/>
                <a:cs typeface="Arial"/>
              </a:rPr>
              <a:t>(6+2=8 </a:t>
            </a:r>
            <a:r>
              <a:rPr lang="nl-NL" sz="2800" b="1" dirty="0" err="1" smtClean="0">
                <a:latin typeface="Arial"/>
                <a:cs typeface="Arial"/>
              </a:rPr>
              <a:t>pnt</a:t>
            </a:r>
            <a:r>
              <a:rPr lang="nl-NL" sz="2800" b="1" dirty="0" smtClean="0">
                <a:latin typeface="Arial"/>
                <a:cs typeface="Arial"/>
              </a:rPr>
              <a:t>)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A832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87543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32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500034" y="785794"/>
            <a:ext cx="3286148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HB7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HVB97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H985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571876"/>
            <a:ext cx="6858048" cy="25545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noord	oost	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1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pas		  2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	 </a:t>
            </a:r>
            <a:r>
              <a:rPr lang="nl-NL" sz="4000" b="1" dirty="0" smtClean="0">
                <a:latin typeface="Arial"/>
                <a:cs typeface="Arial"/>
              </a:rPr>
              <a:t>pas</a:t>
            </a:r>
          </a:p>
          <a:p>
            <a:r>
              <a:rPr lang="nl-NL" sz="4000" b="1" dirty="0" smtClean="0">
                <a:latin typeface="Arial"/>
                <a:cs typeface="Arial"/>
              </a:rPr>
              <a:t> 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</a:t>
            </a:r>
            <a:r>
              <a:rPr lang="nl-NL" sz="4000" b="1" dirty="0" smtClean="0">
                <a:latin typeface="Arial"/>
                <a:cs typeface="Arial"/>
              </a:rPr>
              <a:t>	</a:t>
            </a:r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	pas 	  4</a:t>
            </a:r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 	</a:t>
            </a:r>
            <a:r>
              <a:rPr lang="nl-NL" sz="4000" b="1" dirty="0" smtClean="0">
                <a:latin typeface="Arial"/>
                <a:cs typeface="Arial"/>
              </a:rPr>
              <a:t> pas</a:t>
            </a:r>
          </a:p>
          <a:p>
            <a:r>
              <a:rPr lang="nl-NL" sz="4000" b="1" dirty="0" smtClean="0">
                <a:latin typeface="Arial"/>
                <a:cs typeface="Arial"/>
              </a:rPr>
              <a:t>pas		</a:t>
            </a:r>
            <a:r>
              <a:rPr lang="nl-NL" sz="4000" b="1" dirty="0" err="1" smtClean="0">
                <a:latin typeface="Arial"/>
                <a:cs typeface="Arial"/>
              </a:rPr>
              <a:t>pas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A832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87543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33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1438"/>
          </a:xfrm>
        </p:spPr>
        <p:txBody>
          <a:bodyPr>
            <a:normAutofit fontScale="90000"/>
          </a:bodyPr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nl-NL" sz="4400" b="1" dirty="0" smtClean="0"/>
              <a:t>Herwaarderen</a:t>
            </a:r>
          </a:p>
          <a:p>
            <a:pPr>
              <a:buNone/>
            </a:pPr>
            <a:endParaRPr lang="nl-NL" sz="4000" b="1" dirty="0" smtClean="0"/>
          </a:p>
          <a:p>
            <a:pPr>
              <a:buNone/>
            </a:pPr>
            <a:r>
              <a:rPr lang="nl-NL" sz="4000" b="1" dirty="0" smtClean="0"/>
              <a:t>Bijtellen (</a:t>
            </a:r>
            <a:r>
              <a:rPr lang="nl-NL" sz="4000" b="1" dirty="0" err="1" smtClean="0">
                <a:solidFill>
                  <a:srgbClr val="FF0000"/>
                </a:solidFill>
              </a:rPr>
              <a:t>alléén</a:t>
            </a:r>
            <a:r>
              <a:rPr lang="nl-NL" sz="4000" b="1" dirty="0" smtClean="0">
                <a:solidFill>
                  <a:srgbClr val="FF0000"/>
                </a:solidFill>
              </a:rPr>
              <a:t> als er een fit is gevonden</a:t>
            </a:r>
            <a:r>
              <a:rPr lang="nl-NL" sz="4000" b="1" dirty="0" smtClean="0"/>
              <a:t>):</a:t>
            </a:r>
          </a:p>
          <a:p>
            <a:pPr>
              <a:buNone/>
            </a:pPr>
            <a:endParaRPr lang="nl-NL" sz="4000" b="1" dirty="0" smtClean="0"/>
          </a:p>
          <a:p>
            <a:pPr>
              <a:buFontTx/>
              <a:buChar char="-"/>
            </a:pPr>
            <a:r>
              <a:rPr lang="nl-NL" sz="4000" b="1" dirty="0" smtClean="0"/>
              <a:t>Voor een extra troef: 1 punt</a:t>
            </a:r>
          </a:p>
          <a:p>
            <a:pPr>
              <a:buFontTx/>
              <a:buChar char="-"/>
            </a:pPr>
            <a:endParaRPr lang="nl-NL" sz="4000" b="1" dirty="0" smtClean="0"/>
          </a:p>
          <a:p>
            <a:pPr>
              <a:buFontTx/>
              <a:buChar char="-"/>
            </a:pPr>
            <a:r>
              <a:rPr lang="nl-NL" sz="4000" b="1" dirty="0" smtClean="0"/>
              <a:t>Dubbelton:	1 </a:t>
            </a:r>
            <a:r>
              <a:rPr lang="nl-NL" sz="4000" b="1" dirty="0" smtClean="0"/>
              <a:t>punt</a:t>
            </a:r>
          </a:p>
          <a:p>
            <a:pPr>
              <a:buFontTx/>
              <a:buChar char="-"/>
            </a:pPr>
            <a:r>
              <a:rPr lang="nl-NL" sz="4000" b="1" dirty="0" smtClean="0"/>
              <a:t>Singelton:	2 </a:t>
            </a:r>
            <a:r>
              <a:rPr lang="nl-NL" sz="4000" b="1" dirty="0" smtClean="0"/>
              <a:t>punten</a:t>
            </a:r>
          </a:p>
          <a:p>
            <a:pPr>
              <a:buFontTx/>
              <a:buChar char="-"/>
            </a:pPr>
            <a:r>
              <a:rPr lang="nl-NL" sz="4000" b="1" dirty="0" smtClean="0"/>
              <a:t>Renonce:	3 </a:t>
            </a:r>
            <a:r>
              <a:rPr lang="nl-NL" sz="4000" b="1" dirty="0" smtClean="0"/>
              <a:t>punten</a:t>
            </a:r>
          </a:p>
          <a:p>
            <a:pPr>
              <a:buNone/>
            </a:pP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 dirty="0" smtClean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34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noord	oost	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1SA 	pas		   ?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HB543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B86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noord	oost	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1SA 	pas		 3SA  	 pas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pas	</a:t>
            </a:r>
            <a:r>
              <a:rPr lang="nl-NL" sz="4000" b="1" dirty="0" err="1" smtClean="0">
                <a:latin typeface="Arial" pitchFamily="34" charset="0"/>
                <a:cs typeface="Arial" pitchFamily="34" charset="0"/>
              </a:rPr>
              <a:t>pas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HB543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B86</a:t>
            </a:r>
            <a:endParaRPr lang="nl-NL" sz="4000" dirty="0"/>
          </a:p>
        </p:txBody>
      </p:sp>
      <p:sp>
        <p:nvSpPr>
          <p:cNvPr id="9" name="Tekstvak 8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B1074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AV82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H4</a:t>
            </a:r>
            <a:endParaRPr lang="nl-NL" sz="4000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B1074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AV82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	noord	oost	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		  3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 	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B1074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AV82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H4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	noord	oost	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		  3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 	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V3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A32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HB543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B86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	noord	oost	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						  3</a:t>
            </a:r>
            <a:r>
              <a:rPr lang="nl-NL" sz="4000" b="1" dirty="0" smtClean="0">
                <a:latin typeface="Arial"/>
                <a:cs typeface="Arial"/>
              </a:rPr>
              <a:t>♣</a:t>
            </a:r>
            <a:endParaRPr lang="nl-NL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 	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214942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863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832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7543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1086</a:t>
            </a:r>
            <a:endParaRPr lang="nl-NL" sz="400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1071538" y="785794"/>
            <a:ext cx="271464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B1074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HV6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AV82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H4</a:t>
            </a:r>
            <a:endParaRPr lang="nl-NL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00012"/>
          </a:xfrm>
        </p:spPr>
        <p:txBody>
          <a:bodyPr>
            <a:noAutofit/>
          </a:bodyPr>
          <a:lstStyle/>
          <a:p>
            <a:pPr algn="l"/>
            <a:endParaRPr lang="nl-NL" sz="1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 flipH="1">
            <a:off x="7143768" y="4857760"/>
            <a:ext cx="642942" cy="71438"/>
          </a:xfrm>
        </p:spPr>
        <p:txBody>
          <a:bodyPr>
            <a:normAutofit fontScale="25000" lnSpcReduction="20000"/>
          </a:bodyPr>
          <a:lstStyle/>
          <a:p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714348" y="785794"/>
            <a:ext cx="3071834" cy="255454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/>
                <a:cs typeface="Arial"/>
              </a:rPr>
              <a:t>♠ B74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♥</a:t>
            </a:r>
            <a:r>
              <a:rPr lang="nl-NL" sz="4000" b="1" dirty="0" smtClean="0">
                <a:latin typeface="Arial"/>
                <a:cs typeface="Arial"/>
              </a:rPr>
              <a:t> B6</a:t>
            </a:r>
          </a:p>
          <a:p>
            <a:r>
              <a:rPr lang="nl-NL" sz="4000" b="1" dirty="0" smtClean="0">
                <a:solidFill>
                  <a:srgbClr val="FF0000"/>
                </a:solidFill>
                <a:latin typeface="Arial"/>
                <a:cs typeface="Arial"/>
              </a:rPr>
              <a:t>♦</a:t>
            </a:r>
            <a:r>
              <a:rPr lang="nl-NL" sz="4000" b="1" dirty="0" smtClean="0">
                <a:latin typeface="Arial"/>
                <a:cs typeface="Arial"/>
              </a:rPr>
              <a:t> 2</a:t>
            </a:r>
          </a:p>
          <a:p>
            <a:r>
              <a:rPr lang="nl-NL" sz="4000" b="1" dirty="0" smtClean="0">
                <a:latin typeface="Arial"/>
                <a:cs typeface="Arial"/>
              </a:rPr>
              <a:t>♣ AVB9862</a:t>
            </a:r>
            <a:endParaRPr lang="nl-NL" sz="4000" dirty="0"/>
          </a:p>
        </p:txBody>
      </p:sp>
      <p:sp>
        <p:nvSpPr>
          <p:cNvPr id="6" name="Tekstvak 5"/>
          <p:cNvSpPr txBox="1"/>
          <p:nvPr/>
        </p:nvSpPr>
        <p:spPr>
          <a:xfrm>
            <a:off x="4000496" y="1500174"/>
            <a:ext cx="1000132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      N</a:t>
            </a:r>
          </a:p>
          <a:p>
            <a:r>
              <a:rPr lang="nl-NL" sz="2000" b="1" dirty="0" smtClean="0"/>
              <a:t>W      O</a:t>
            </a:r>
          </a:p>
          <a:p>
            <a:r>
              <a:rPr lang="nl-NL" sz="2000" b="1" dirty="0" smtClean="0"/>
              <a:t>      Z</a:t>
            </a:r>
            <a:endParaRPr lang="nl-NL" sz="2000" b="1" dirty="0"/>
          </a:p>
        </p:txBody>
      </p:sp>
      <p:sp>
        <p:nvSpPr>
          <p:cNvPr id="7" name="Tekstvak 6"/>
          <p:cNvSpPr txBox="1"/>
          <p:nvPr/>
        </p:nvSpPr>
        <p:spPr>
          <a:xfrm>
            <a:off x="1071538" y="3786190"/>
            <a:ext cx="6858048" cy="132343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west   noord	oost	zuid</a:t>
            </a:r>
          </a:p>
          <a:p>
            <a:r>
              <a:rPr lang="nl-NL" sz="4000" b="1" dirty="0" smtClean="0">
                <a:latin typeface="Arial" pitchFamily="34" charset="0"/>
                <a:cs typeface="Arial" pitchFamily="34" charset="0"/>
              </a:rPr>
              <a:t>   ? 				</a:t>
            </a:r>
            <a:endParaRPr lang="nl-NL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18A19-68FA-4D39-887A-94DA56E7172B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Contract 2, hst 8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</TotalTime>
  <Words>777</Words>
  <Application>Microsoft Office PowerPoint</Application>
  <PresentationFormat>Diavoorstelling (4:3)</PresentationFormat>
  <Paragraphs>414</Paragraphs>
  <Slides>34</Slides>
  <Notes>30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34</vt:i4>
      </vt:variant>
    </vt:vector>
  </HeadingPairs>
  <TitlesOfParts>
    <vt:vector size="35" baseType="lpstr">
      <vt:lpstr>Office-thema</vt:lpstr>
      <vt:lpstr>Hartelijk welkom bij de  Nederlandse Bridge Academie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  <vt:lpstr>Dia 32</vt:lpstr>
      <vt:lpstr>Dia 33</vt:lpstr>
      <vt:lpstr>Dia 34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</dc:creator>
  <cp:lastModifiedBy>J</cp:lastModifiedBy>
  <cp:revision>92</cp:revision>
  <dcterms:created xsi:type="dcterms:W3CDTF">2011-10-02T20:56:15Z</dcterms:created>
  <dcterms:modified xsi:type="dcterms:W3CDTF">2012-09-16T07:38:34Z</dcterms:modified>
</cp:coreProperties>
</file>