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9" r:id="rId2"/>
    <p:sldId id="265" r:id="rId3"/>
    <p:sldId id="356" r:id="rId4"/>
    <p:sldId id="355" r:id="rId5"/>
    <p:sldId id="358" r:id="rId6"/>
    <p:sldId id="354" r:id="rId7"/>
    <p:sldId id="359" r:id="rId8"/>
    <p:sldId id="360" r:id="rId9"/>
    <p:sldId id="361" r:id="rId10"/>
    <p:sldId id="362" r:id="rId11"/>
    <p:sldId id="363" r:id="rId12"/>
    <p:sldId id="364" r:id="rId13"/>
    <p:sldId id="366" r:id="rId14"/>
    <p:sldId id="365" r:id="rId15"/>
    <p:sldId id="367" r:id="rId16"/>
    <p:sldId id="368" r:id="rId17"/>
    <p:sldId id="382" r:id="rId18"/>
    <p:sldId id="383" r:id="rId19"/>
    <p:sldId id="384" r:id="rId20"/>
    <p:sldId id="386" r:id="rId21"/>
    <p:sldId id="380" r:id="rId22"/>
    <p:sldId id="381" r:id="rId23"/>
    <p:sldId id="379" r:id="rId24"/>
    <p:sldId id="387" r:id="rId25"/>
    <p:sldId id="369" r:id="rId26"/>
    <p:sldId id="372" r:id="rId27"/>
    <p:sldId id="370" r:id="rId28"/>
    <p:sldId id="373" r:id="rId29"/>
    <p:sldId id="374" r:id="rId30"/>
    <p:sldId id="375" r:id="rId31"/>
    <p:sldId id="376" r:id="rId32"/>
    <p:sldId id="377" r:id="rId33"/>
    <p:sldId id="371" r:id="rId34"/>
    <p:sldId id="378" r:id="rId3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DBF4-3384-445E-83C7-090B75081AFF}" type="datetime1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FD5-3C1B-4A11-A5F8-DDC33504A170}" type="datetime1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392F-6EC6-42D6-AE8A-F5671F6839DE}" type="datetime1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0C3D-D226-477B-94B9-830425055AF1}" type="datetime1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7AC-71FA-4C0B-8FEE-BC6A157EAE3B}" type="datetime1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9A2D-75DA-4F97-B1E4-E7DEE73544A8}" type="datetime1">
              <a:rPr lang="nl-NL" smtClean="0"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92F6-DFA6-442B-A842-DA595DF3D847}" type="datetime1">
              <a:rPr lang="nl-NL" smtClean="0"/>
              <a:t>16-9-2012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5266-947C-4244-A6C0-8126B079320F}" type="datetime1">
              <a:rPr lang="nl-NL" smtClean="0"/>
              <a:t>16-9-2012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63B8-BD43-4BE4-AAD5-71402A7857E8}" type="datetime1">
              <a:rPr lang="nl-NL" smtClean="0"/>
              <a:t>16-9-2012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80B9-C1A5-45BA-A38B-C7CEB6D9FF35}" type="datetime1">
              <a:rPr lang="nl-NL" smtClean="0"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7AC2-76E8-444D-A2BE-18F4639FABD2}" type="datetime1">
              <a:rPr lang="nl-NL" smtClean="0"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708A-3345-4ADF-B80A-AA75183AD042}" type="datetime1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mtClean="0"/>
              <a:t>Hartelijk welkom bij de </a:t>
            </a:r>
            <a:br>
              <a:rPr lang="nl-NL" smtClean="0"/>
            </a:br>
            <a:r>
              <a:rPr lang="nl-NL" smtClean="0"/>
              <a:t>Nederlandse Bridge Academie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088" y="4360222"/>
            <a:ext cx="2470054" cy="1549017"/>
          </a:xfrm>
        </p:spPr>
      </p:pic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8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err="1" smtClean="0"/>
              <a:t>preëmptieve</a:t>
            </a:r>
            <a:r>
              <a:rPr lang="nl-NL" dirty="0" smtClean="0"/>
              <a:t> opening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14348" y="785794"/>
            <a:ext cx="307183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AVB9862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preëmptief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00100" y="92867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Preëmptieve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opening: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Niet kwetsbaar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: + 3 slagen	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Kwetsbaar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: + 2 slagen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00100" y="92867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Preëmptieve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opening: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Niet kwetsbaar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: + 3 slagen	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Kwetsbaar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: + 2 slagen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071538" y="3857628"/>
            <a:ext cx="678661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/>
              <a:t>Als je gedoubleerd down gaat mag je niet meer dan </a:t>
            </a:r>
          </a:p>
          <a:p>
            <a:pPr algn="ctr"/>
            <a:r>
              <a:rPr lang="nl-NL" sz="4000" b="1" dirty="0" smtClean="0">
                <a:solidFill>
                  <a:srgbClr val="FF0000"/>
                </a:solidFill>
              </a:rPr>
              <a:t>500 punten </a:t>
            </a:r>
            <a:r>
              <a:rPr lang="nl-NL" sz="4000" b="1" dirty="0" smtClean="0"/>
              <a:t>verliezen!</a:t>
            </a:r>
            <a:endParaRPr lang="nl-NL" sz="4000" b="1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0034" y="785794"/>
            <a:ext cx="3286148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00034" y="785794"/>
            <a:ext cx="3286148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(kwetsbaar)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5286388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(niet kwetsbaar)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pas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(kwetsbaar)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5286388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pas	(niet kwetsbaar)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B986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(een opening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en een goede vijfkaart)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AB1093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  </a:t>
            </a:r>
            <a:r>
              <a:rPr lang="nl-NL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(informatie-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doublet)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 3SA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nl-NL" sz="4000" b="1" dirty="0" smtClean="0"/>
          </a:p>
          <a:p>
            <a:pPr>
              <a:buNone/>
            </a:pPr>
            <a:r>
              <a:rPr lang="nl-NL" sz="4000" b="1" dirty="0" smtClean="0"/>
              <a:t>	Als de tegenpartij </a:t>
            </a:r>
            <a:r>
              <a:rPr lang="nl-NL" sz="4000" b="1" dirty="0" err="1" smtClean="0"/>
              <a:t>preëmptief</a:t>
            </a:r>
            <a:r>
              <a:rPr lang="nl-NL" sz="4000" b="1" dirty="0" smtClean="0"/>
              <a:t> heeft geopend kun je bieden als je (minstens) een opening hebt:</a:t>
            </a:r>
          </a:p>
          <a:p>
            <a:pPr>
              <a:buNone/>
            </a:pPr>
            <a:endParaRPr lang="nl-NL" sz="4000" b="1" dirty="0" smtClean="0"/>
          </a:p>
          <a:p>
            <a:pPr>
              <a:buFontTx/>
              <a:buChar char="-"/>
            </a:pPr>
            <a:r>
              <a:rPr lang="nl-NL" sz="4000" b="1" dirty="0" smtClean="0"/>
              <a:t>Een goede vijfkaart in </a:t>
            </a:r>
            <a:r>
              <a:rPr lang="nl-NL" sz="40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4000" dirty="0"/>
              <a:t> </a:t>
            </a:r>
            <a:r>
              <a:rPr lang="nl-NL" sz="4000" b="1" dirty="0" smtClean="0"/>
              <a:t>of </a:t>
            </a:r>
            <a:r>
              <a:rPr lang="nl-NL" sz="4000" b="1" dirty="0" smtClean="0">
                <a:cs typeface="Arial"/>
              </a:rPr>
              <a:t>♠ (12-15)</a:t>
            </a:r>
          </a:p>
          <a:p>
            <a:pPr>
              <a:buFontTx/>
              <a:buChar char="-"/>
            </a:pPr>
            <a:r>
              <a:rPr lang="nl-NL" sz="4000" b="1" dirty="0" smtClean="0">
                <a:cs typeface="Arial"/>
              </a:rPr>
              <a:t>Doublet: ‘gewoon’ of 16+</a:t>
            </a:r>
          </a:p>
          <a:p>
            <a:pPr>
              <a:buFontTx/>
              <a:buChar char="-"/>
            </a:pPr>
            <a:r>
              <a:rPr lang="nl-NL" sz="4000" b="1" dirty="0" smtClean="0">
                <a:cs typeface="Arial"/>
              </a:rPr>
              <a:t>SA (met dekking in de geboden kleur)</a:t>
            </a:r>
          </a:p>
          <a:p>
            <a:pPr>
              <a:buFontTx/>
              <a:buChar char="-"/>
            </a:pPr>
            <a:endParaRPr lang="nl-NL" sz="4000" b="1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nl-NL" sz="4000" b="1" dirty="0" smtClean="0"/>
          </a:p>
          <a:p>
            <a:pPr algn="ctr">
              <a:buNone/>
            </a:pPr>
            <a:endParaRPr lang="nl-NL" sz="6600" b="1" dirty="0" smtClean="0"/>
          </a:p>
          <a:p>
            <a:pPr algn="ctr">
              <a:buNone/>
            </a:pPr>
            <a:r>
              <a:rPr lang="nl-NL" sz="6600" b="1" dirty="0" smtClean="0"/>
              <a:t>Herwaarderen</a:t>
            </a:r>
            <a:endParaRPr lang="nl-NL" sz="6600" b="1" dirty="0" smtClean="0">
              <a:cs typeface="Arial"/>
            </a:endParaRPr>
          </a:p>
          <a:p>
            <a:pPr>
              <a:buFontTx/>
              <a:buChar char="-"/>
            </a:pPr>
            <a:endParaRPr lang="nl-NL" sz="4000" b="1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928662" y="785794"/>
            <a:ext cx="278608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H985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28662" y="785794"/>
            <a:ext cx="278608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H985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pas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	 </a:t>
            </a:r>
            <a:r>
              <a:rPr lang="nl-NL" sz="4000" b="1" dirty="0" smtClean="0">
                <a:latin typeface="Arial"/>
                <a:cs typeface="Arial"/>
              </a:rPr>
              <a:t>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28662" y="785794"/>
            <a:ext cx="278608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H985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1SA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	 </a:t>
            </a:r>
            <a:r>
              <a:rPr lang="nl-NL" sz="4000" b="1" dirty="0" smtClean="0">
                <a:latin typeface="Arial"/>
                <a:cs typeface="Arial"/>
              </a:rPr>
              <a:t>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	</a:t>
            </a:r>
            <a:r>
              <a:rPr lang="nl-NL" sz="2800" b="1" dirty="0" smtClean="0">
                <a:latin typeface="Arial"/>
                <a:cs typeface="Arial"/>
              </a:rPr>
              <a:t>(13+3=16 </a:t>
            </a:r>
            <a:r>
              <a:rPr lang="nl-NL" sz="2800" b="1" dirty="0" err="1" smtClean="0">
                <a:latin typeface="Arial"/>
                <a:cs typeface="Arial"/>
              </a:rPr>
              <a:t>pnt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4000" b="1" dirty="0" smtClean="0">
                <a:latin typeface="Arial"/>
                <a:cs typeface="Arial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28662" y="785794"/>
            <a:ext cx="278608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H985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	 </a:t>
            </a:r>
            <a:r>
              <a:rPr lang="nl-NL" sz="4000" b="1" dirty="0" smtClean="0">
                <a:latin typeface="Arial"/>
                <a:cs typeface="Arial"/>
              </a:rPr>
              <a:t>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	 </a:t>
            </a:r>
            <a:r>
              <a:rPr lang="nl-NL" sz="4000" b="1" dirty="0" smtClean="0">
                <a:latin typeface="Arial"/>
                <a:cs typeface="Arial"/>
              </a:rPr>
              <a:t>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 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/>
                <a:cs typeface="Arial"/>
              </a:rPr>
              <a:t>(6+2=8 </a:t>
            </a:r>
            <a:r>
              <a:rPr lang="nl-NL" sz="2800" b="1" dirty="0" err="1" smtClean="0">
                <a:latin typeface="Arial"/>
                <a:cs typeface="Arial"/>
              </a:rPr>
              <a:t>pnt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00034" y="785794"/>
            <a:ext cx="3286148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H985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571876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	 </a:t>
            </a:r>
            <a:r>
              <a:rPr lang="nl-NL" sz="4000" b="1" dirty="0" smtClean="0">
                <a:latin typeface="Arial"/>
                <a:cs typeface="Arial"/>
              </a:rPr>
              <a:t>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pas 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	</a:t>
            </a:r>
            <a:r>
              <a:rPr lang="nl-NL" sz="4000" b="1" dirty="0" smtClean="0">
                <a:latin typeface="Arial"/>
                <a:cs typeface="Arial"/>
              </a:rPr>
              <a:t> 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pas		</a:t>
            </a:r>
            <a:r>
              <a:rPr lang="nl-NL" sz="4000" b="1" dirty="0" err="1" smtClean="0">
                <a:latin typeface="Arial"/>
                <a:cs typeface="Arial"/>
              </a:rPr>
              <a:t>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nl-NL" sz="4400" b="1" dirty="0" smtClean="0"/>
              <a:t>Herwaarderen</a:t>
            </a:r>
          </a:p>
          <a:p>
            <a:pPr>
              <a:buNone/>
            </a:pPr>
            <a:endParaRPr lang="nl-NL" sz="4000" b="1" dirty="0" smtClean="0"/>
          </a:p>
          <a:p>
            <a:pPr>
              <a:buNone/>
            </a:pPr>
            <a:r>
              <a:rPr lang="nl-NL" sz="4000" b="1" dirty="0" smtClean="0"/>
              <a:t>Bijtellen (</a:t>
            </a:r>
            <a:r>
              <a:rPr lang="nl-NL" sz="4000" b="1" dirty="0" err="1" smtClean="0">
                <a:solidFill>
                  <a:srgbClr val="FF0000"/>
                </a:solidFill>
              </a:rPr>
              <a:t>alléén</a:t>
            </a:r>
            <a:r>
              <a:rPr lang="nl-NL" sz="4000" b="1" dirty="0" smtClean="0">
                <a:solidFill>
                  <a:srgbClr val="FF0000"/>
                </a:solidFill>
              </a:rPr>
              <a:t> als er een fit is gevonden</a:t>
            </a:r>
            <a:r>
              <a:rPr lang="nl-NL" sz="4000" b="1" dirty="0" smtClean="0"/>
              <a:t>):</a:t>
            </a:r>
          </a:p>
          <a:p>
            <a:pPr>
              <a:buNone/>
            </a:pPr>
            <a:endParaRPr lang="nl-NL" sz="4000" b="1" dirty="0" smtClean="0"/>
          </a:p>
          <a:p>
            <a:pPr>
              <a:buFontTx/>
              <a:buChar char="-"/>
            </a:pPr>
            <a:r>
              <a:rPr lang="nl-NL" sz="4000" b="1" dirty="0" smtClean="0"/>
              <a:t>Voor een extra troef: 1 punt</a:t>
            </a:r>
          </a:p>
          <a:p>
            <a:pPr>
              <a:buFontTx/>
              <a:buChar char="-"/>
            </a:pPr>
            <a:endParaRPr lang="nl-NL" sz="4000" b="1" dirty="0" smtClean="0"/>
          </a:p>
          <a:p>
            <a:pPr>
              <a:buFontTx/>
              <a:buChar char="-"/>
            </a:pPr>
            <a:r>
              <a:rPr lang="nl-NL" sz="4000" b="1" dirty="0" smtClean="0"/>
              <a:t>Dubbelton:	1 </a:t>
            </a:r>
            <a:r>
              <a:rPr lang="nl-NL" sz="4000" b="1" dirty="0" smtClean="0"/>
              <a:t>punt</a:t>
            </a:r>
          </a:p>
          <a:p>
            <a:pPr>
              <a:buFontTx/>
              <a:buChar char="-"/>
            </a:pPr>
            <a:r>
              <a:rPr lang="nl-NL" sz="4000" b="1" dirty="0" smtClean="0"/>
              <a:t>Singelton:	2 </a:t>
            </a:r>
            <a:r>
              <a:rPr lang="nl-NL" sz="4000" b="1" dirty="0" smtClean="0"/>
              <a:t>punten</a:t>
            </a:r>
          </a:p>
          <a:p>
            <a:pPr>
              <a:buFontTx/>
              <a:buChar char="-"/>
            </a:pPr>
            <a:r>
              <a:rPr lang="nl-NL" sz="4000" b="1" dirty="0" smtClean="0"/>
              <a:t>Renonce:	3 </a:t>
            </a:r>
            <a:r>
              <a:rPr lang="nl-NL" sz="4000" b="1" dirty="0" smtClean="0"/>
              <a:t>punten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 	pas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 	pas		 3SA  	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	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	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	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	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863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1086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14348" y="785794"/>
            <a:ext cx="307183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AVB9862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noord	oost	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777</Words>
  <Application>Microsoft Office PowerPoint</Application>
  <PresentationFormat>Diavoorstelling (4:3)</PresentationFormat>
  <Paragraphs>414</Paragraphs>
  <Slides>34</Slides>
  <Notes>30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92</cp:revision>
  <dcterms:created xsi:type="dcterms:W3CDTF">2011-10-02T20:56:15Z</dcterms:created>
  <dcterms:modified xsi:type="dcterms:W3CDTF">2012-09-16T07:38:34Z</dcterms:modified>
</cp:coreProperties>
</file>